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7.jpeg" ContentType="image/jpeg"/>
  <Override PartName="/ppt/media/image8.png" ContentType="image/png"/>
  <Override PartName="/ppt/media/image20.jpeg" ContentType="image/jpeg"/>
  <Override PartName="/ppt/media/image12.png" ContentType="image/png"/>
  <Override PartName="/ppt/media/image21.png" ContentType="image/png"/>
  <Override PartName="/ppt/media/image14.png" ContentType="image/png"/>
  <Override PartName="/ppt/media/image23.png" ContentType="image/png"/>
  <Override PartName="/ppt/media/image16.png" ContentType="image/png"/>
  <Override PartName="/ppt/media/image18.png" ContentType="image/png"/>
  <Override PartName="/ppt/media/image30.jpeg" ContentType="image/jpeg"/>
  <Override PartName="/ppt/media/image27.png" ContentType="image/png"/>
  <Override PartName="/ppt/media/image29.png" ContentType="image/png"/>
  <Override PartName="/ppt/media/image4.jpeg" ContentType="image/jpeg"/>
  <Override PartName="/ppt/media/image3.png" ContentType="image/png"/>
  <Override PartName="/ppt/media/image5.png" ContentType="image/png"/>
  <Override PartName="/ppt/media/image9.png" ContentType="image/png"/>
  <Override PartName="/ppt/media/image11.png" ContentType="image/png"/>
  <Override PartName="/ppt/media/image10.jpeg" ContentType="image/jpeg"/>
  <Override PartName="/ppt/media/image13.png" ContentType="image/png"/>
  <Override PartName="/ppt/media/image22.png" ContentType="image/png"/>
  <Override PartName="/ppt/media/image15.png" ContentType="image/png"/>
  <Override PartName="/ppt/media/image24.png" ContentType="image/png"/>
  <Override PartName="/ppt/media/image1.jpeg" ContentType="image/jpeg"/>
  <Override PartName="/ppt/media/image17.png" ContentType="image/png"/>
  <Override PartName="/ppt/media/image26.png" ContentType="image/png"/>
  <Override PartName="/ppt/media/image25.jpeg" ContentType="image/jpeg"/>
  <Override PartName="/ppt/media/image19.png" ContentType="image/png"/>
  <Override PartName="/ppt/media/image28.png" ContentType="image/png"/>
  <Override PartName="/ppt/media/image31.jpeg" ContentType="image/jpeg"/>
  <Override PartName="/ppt/media/image2.png" ContentType="image/png"/>
  <Override PartName="/ppt/media/image6.png" ContentType="image/png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6.xml.rels" ContentType="application/vnd.openxmlformats-package.relationships+xml"/>
  <Override PartName="/ppt/slideLayouts/slideLayout1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9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6.xml.rels" ContentType="application/vnd.openxmlformats-package.relationships+xml"/>
  <Override PartName="/ppt/slides/_rels/slide11.xml.rels" ContentType="application/vnd.openxmlformats-package.relationships+xml"/>
  <Override PartName="/ppt/slides/_rels/slide15.xml.rels" ContentType="application/vnd.openxmlformats-package.relationships+xml"/>
  <Override PartName="/ppt/slides/_rels/slide10.xml.rels" ContentType="application/vnd.openxmlformats-package.relationships+xml"/>
  <Override PartName="/ppt/slides/_rels/slide14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3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
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pic>
        <p:nvPicPr>
          <p:cNvPr descr="" id="37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7719840" y="3681360"/>
            <a:ext cx="2377440" cy="1896840"/>
          </a:xfrm>
          <a:prstGeom prst="rect">
            <a:avLst/>
          </a:prstGeom>
          <a:ln>
            <a:noFill/>
          </a:ln>
        </p:spPr>
      </p:pic>
      <p:pic>
        <p:nvPicPr>
          <p:cNvPr descr="" id="38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97720" y="3681360"/>
            <a:ext cx="2377440" cy="1896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0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pic>
        <p:nvPicPr>
          <p:cNvPr descr="" id="76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7719840" y="3681360"/>
            <a:ext cx="2377440" cy="1896840"/>
          </a:xfrm>
          <a:prstGeom prst="rect">
            <a:avLst/>
          </a:prstGeom>
          <a:ln>
            <a:noFill/>
          </a:ln>
        </p:spPr>
      </p:pic>
      <p:pic>
        <p:nvPicPr>
          <p:cNvPr descr="" id="77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97720" y="3681360"/>
            <a:ext cx="2377440" cy="1896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0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pic>
        <p:nvPicPr>
          <p:cNvPr descr="" id="115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7719840" y="3681360"/>
            <a:ext cx="2377440" cy="1896840"/>
          </a:xfrm>
          <a:prstGeom prst="rect">
            <a:avLst/>
          </a:prstGeom>
          <a:ln>
            <a:noFill/>
          </a:ln>
        </p:spPr>
      </p:pic>
      <p:pic>
        <p:nvPicPr>
          <p:cNvPr descr="" id="116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97720" y="3681360"/>
            <a:ext cx="2377440" cy="1896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0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pt-BR" sz="1000">
                <a:solidFill>
                  <a:srgbClr val="f2f2f2"/>
                </a:solidFill>
                <a:latin typeface="Calisto MT"/>
              </a:rPr>
              <a:t>27/11/19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B0FF1303-78D1-4E93-A25D-B58BB881C92C}" type="slidenum">
              <a:rPr lang="pt-BR" sz="1000">
                <a:solidFill>
                  <a:srgbClr val="f2f2f2"/>
                </a:solidFill>
                <a:latin typeface="Calisto MT"/>
              </a:rPr>
              <a:t>&lt;número&gt;</a:t>
            </a:fld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anchor="ctr" bIns="0" lIns="0" rIns="0" tIns="0" wrap="none"/>
          <a:p>
            <a:r>
              <a:rPr lang="pt-BR"/>
              <a:t>Clique para editar o formato do texto do título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25000"/>
              <a:buFont typeface="StarSymbol"/>
              <a:buChar char=""/>
            </a:pPr>
            <a:r>
              <a:rPr lang="pt-BR"/>
              <a:t>Clique para editar o formato do texto da estrutura de tópicos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pt-BR"/>
              <a:t>2.º Nível da estrutura de tópicos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pt-BR"/>
              <a:t>3.º Nível da estrutura de tópicos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pt-BR"/>
              <a:t>4.º Nível da estrutura de tópicos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pt-BR"/>
              <a:t>5.º Nível da estrutura de tópicos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pt-BR"/>
              <a:t>6.º Nível da estrutura de tópicos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pt-BR"/>
              <a:t>7.º Nível da estrutura de tópicos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pt-BR" sz="4000">
                <a:solidFill>
                  <a:srgbClr val="e3e3e3"/>
                </a:solidFill>
                <a:latin typeface="Calisto MT"/>
              </a:rPr>
              <a:t>Clique para editar o formato do texto do títuloClique para editar o título mestre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/>
          <a:p>
            <a:pPr>
              <a:buSzPct val="25000"/>
              <a:buFont typeface="StarSymbol"/>
              <a:buChar char=""/>
            </a:pPr>
            <a:r>
              <a:rPr lang="pt-BR" sz="2000">
                <a:solidFill>
                  <a:srgbClr val="e3e3e3"/>
                </a:solidFill>
                <a:latin typeface="Calisto MT"/>
              </a:rPr>
              <a:t>Clique para editar o formato do texto da estrutura de tópicos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pt-BR" sz="2000">
                <a:solidFill>
                  <a:srgbClr val="e3e3e3"/>
                </a:solidFill>
                <a:latin typeface="Calisto MT"/>
              </a:rPr>
              <a:t>2.º Nível da estrutura de tópicos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pt-BR" sz="2000">
                <a:solidFill>
                  <a:srgbClr val="e3e3e3"/>
                </a:solidFill>
                <a:latin typeface="Calisto MT"/>
              </a:rPr>
              <a:t>3.º Nível da estrutura de tópicos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pt-BR" sz="2000">
                <a:solidFill>
                  <a:srgbClr val="e3e3e3"/>
                </a:solidFill>
                <a:latin typeface="Calisto MT"/>
              </a:rPr>
              <a:t>4.º Nível da estrutura de tópicos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pt-BR" sz="2000">
                <a:solidFill>
                  <a:srgbClr val="e3e3e3"/>
                </a:solidFill>
                <a:latin typeface="Calisto MT"/>
              </a:rPr>
              <a:t>5.º Nível da estrutura de tópicos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pt-BR" sz="2000">
                <a:solidFill>
                  <a:srgbClr val="e3e3e3"/>
                </a:solidFill>
                <a:latin typeface="Calisto MT"/>
              </a:rPr>
              <a:t>6.º Nível da estrutura de tópicos</a:t>
            </a:r>
            <a:endParaRPr/>
          </a:p>
          <a:p>
            <a:pPr>
              <a:lnSpc>
                <a:spcPct val="100000"/>
              </a:lnSpc>
              <a:buSzPct val="25000"/>
              <a:buFont charset="2" typeface="Wingdings 2"/>
              <a:buChar char=""/>
            </a:pPr>
            <a:r>
              <a:rPr lang="pt-BR" sz="2000">
                <a:solidFill>
                  <a:srgbClr val="e3e3e3"/>
                </a:solidFill>
                <a:latin typeface="Calisto MT"/>
              </a:rPr>
              <a:t>7.º Nível da estrutura de tópicosEditar estilos de texto Mestre</a:t>
            </a:r>
            <a:endParaRPr/>
          </a:p>
          <a:p>
            <a:pPr lvl="1">
              <a:lnSpc>
                <a:spcPct val="100000"/>
              </a:lnSpc>
              <a:buSzPct val="25000"/>
              <a:buFont charset="2" typeface="Wingdings 2"/>
              <a:buChar char=""/>
            </a:pPr>
            <a:r>
              <a:rPr lang="pt-BR">
                <a:solidFill>
                  <a:srgbClr val="e3e3e3"/>
                </a:solidFill>
                <a:latin typeface="Calisto MT"/>
              </a:rPr>
              <a:t>Segundo nível</a:t>
            </a:r>
            <a:endParaRPr/>
          </a:p>
          <a:p>
            <a:pPr lvl="2">
              <a:lnSpc>
                <a:spcPct val="100000"/>
              </a:lnSpc>
              <a:buSzPct val="25000"/>
              <a:buFont charset="2" typeface="Wingdings 2"/>
              <a:buChar char=""/>
            </a:pPr>
            <a:r>
              <a:rPr lang="pt-BR" sz="1600">
                <a:solidFill>
                  <a:srgbClr val="e3e3e3"/>
                </a:solidFill>
                <a:latin typeface="Calisto MT"/>
              </a:rPr>
              <a:t>Terceiro nível</a:t>
            </a:r>
            <a:endParaRPr/>
          </a:p>
          <a:p>
            <a:pPr lvl="3">
              <a:lnSpc>
                <a:spcPct val="100000"/>
              </a:lnSpc>
              <a:buSzPct val="25000"/>
              <a:buFont charset="2" typeface="Wingdings 2"/>
              <a:buChar char=""/>
            </a:pPr>
            <a:r>
              <a:rPr lang="pt-BR" sz="1400">
                <a:solidFill>
                  <a:srgbClr val="e3e3e3"/>
                </a:solidFill>
                <a:latin typeface="Calisto MT"/>
              </a:rPr>
              <a:t>Quarto nível</a:t>
            </a:r>
            <a:endParaRPr/>
          </a:p>
          <a:p>
            <a:pPr lvl="4">
              <a:lnSpc>
                <a:spcPct val="100000"/>
              </a:lnSpc>
              <a:buSzPct val="25000"/>
              <a:buFont charset="2" typeface="Wingdings 2"/>
              <a:buChar char=""/>
            </a:pPr>
            <a:r>
              <a:rPr lang="pt-BR" sz="1400">
                <a:solidFill>
                  <a:srgbClr val="e3e3e3"/>
                </a:solidFill>
                <a:latin typeface="Calisto MT"/>
              </a:rPr>
              <a:t>Quinto nível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pt-BR" sz="1000">
                <a:solidFill>
                  <a:srgbClr val="f2f2f2"/>
                </a:solidFill>
                <a:latin typeface="Calisto MT"/>
              </a:rPr>
              <a:t>27/11/19</a:t>
            </a:r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54F42E5-C739-4C71-A3BF-3E5D0F2DDDCB}" type="slidenum">
              <a:rPr lang="pt-BR" sz="1000">
                <a:solidFill>
                  <a:srgbClr val="f2f2f2"/>
                </a:solidFill>
                <a:latin typeface="Calisto MT"/>
              </a:rPr>
              <a:t>&lt;número&gt;</a:t>
            </a:fld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pt-BR" sz="4000">
                <a:solidFill>
                  <a:srgbClr val="e3e3e3"/>
                </a:solidFill>
                <a:latin typeface="Calisto MT"/>
              </a:rPr>
              <a:t>Clique para editar o formato do texto do títuloClique para editar o título mestre</a:t>
            </a:r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pt-BR" sz="1000">
                <a:solidFill>
                  <a:srgbClr val="f2f2f2"/>
                </a:solidFill>
                <a:latin typeface="Calisto MT"/>
              </a:rPr>
              <a:t>27/11/19</a:t>
            </a:r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81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2B6CBBC6-79D2-4315-A578-0C1282BA0C97}" type="slidenum">
              <a:rPr lang="pt-BR" sz="1000">
                <a:solidFill>
                  <a:srgbClr val="f2f2f2"/>
                </a:solidFill>
                <a:latin typeface="Calisto MT"/>
              </a:rPr>
              <a:t>&lt;número&gt;</a:t>
            </a:fld>
            <a:endParaRPr/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25000"/>
              <a:buFont typeface="StarSymbol"/>
              <a:buChar char=""/>
            </a:pPr>
            <a:r>
              <a:rPr lang="pt-BR"/>
              <a:t>Clique para editar o formato do texto da estrutura de tópicos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pt-BR"/>
              <a:t>2.º Nível da estrutura de tópicos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pt-BR"/>
              <a:t>3.º Nível da estrutura de tópicos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pt-BR"/>
              <a:t>4.º Nível da estrutura de tópicos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pt-BR"/>
              <a:t>5.º Nível da estrutura de tópicos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pt-BR"/>
              <a:t>6.º Nível da estrutura de tópicos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pt-BR"/>
              <a:t>7.º Nível da estrutura de tópicos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jpeg"/><Relationship Id="rId6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jpeg"/><Relationship Id="rId6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jpeg"/><Relationship Id="rId6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1154880" y="2861640"/>
            <a:ext cx="8824680" cy="1914480"/>
          </a:xfrm>
          <a:prstGeom prst="rect">
            <a:avLst/>
          </a:prstGeom>
          <a:noFill/>
          <a:ln>
            <a:noFill/>
          </a:ln>
        </p:spPr>
        <p:txBody>
          <a:bodyPr anchor="b" bIns="45000" lIns="90000" rIns="90000" tIns="45000"/>
          <a:p>
            <a:pPr algn="r">
              <a:lnSpc>
                <a:spcPct val="100000"/>
              </a:lnSpc>
            </a:pPr>
            <a:r>
              <a:rPr lang="pt-BR" sz="4000">
                <a:solidFill>
                  <a:srgbClr val="ebebeb"/>
                </a:solidFill>
                <a:latin typeface="Century Gothic"/>
              </a:rPr>
              <a:t>A questão dos Ranchos de Pesca no âmbito da REURB</a:t>
            </a:r>
            <a:endParaRPr/>
          </a:p>
        </p:txBody>
      </p:sp>
      <p:sp>
        <p:nvSpPr>
          <p:cNvPr id="118" name="CustomShape 2"/>
          <p:cNvSpPr/>
          <p:nvPr/>
        </p:nvSpPr>
        <p:spPr>
          <a:xfrm>
            <a:off x="1154880" y="4777560"/>
            <a:ext cx="8824680" cy="859320"/>
          </a:xfrm>
          <a:prstGeom prst="rect">
            <a:avLst/>
          </a:prstGeom>
          <a:noFill/>
          <a:ln>
            <a:noFill/>
          </a:ln>
        </p:spPr>
      </p:sp>
    </p:spTree>
  </p:cSld>
  <p:timing>
    <p:tnLst>
      <p:par>
        <p:cTn dur="indefinite" id="1" nodeType="tmRoot" restart="never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81" name="Picture 10"/>
          <p:cNvPicPr/>
          <p:nvPr/>
        </p:nvPicPr>
        <p:blipFill>
          <a:blip r:embed="rId1"/>
          <a:srcRect b="0" l="3592" r="0" t="0"/>
          <a:stretch>
            <a:fillRect/>
          </a:stretch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descr="" id="182" name="Picture 12"/>
          <p:cNvPicPr/>
          <p:nvPr/>
        </p:nvPicPr>
        <p:blipFill>
          <a:blip r:embed="rId2"/>
          <a:srcRect b="0" l="35601" r="0" t="0"/>
          <a:stretch>
            <a:fillRect/>
          </a:stretch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sp>
        <p:nvSpPr>
          <p:cNvPr id="183" name="CustomShape 1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path path="circle"/>
          </a:gradFill>
          <a:ln w="9360">
            <a:noFill/>
          </a:ln>
        </p:spPr>
      </p:sp>
      <p:pic>
        <p:nvPicPr>
          <p:cNvPr descr="" id="184" name="Picture 16"/>
          <p:cNvPicPr/>
          <p:nvPr/>
        </p:nvPicPr>
        <p:blipFill>
          <a:blip r:embed="rId3"/>
          <a:srcRect b="0" l="0" r="0" t="28767"/>
          <a:stretch>
            <a:fillRect/>
          </a:stretch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descr="" id="185" name="Picture 18"/>
          <p:cNvPicPr/>
          <p:nvPr/>
        </p:nvPicPr>
        <p:blipFill>
          <a:blip r:embed="rId4"/>
          <a:srcRect b="23224" l="0" r="0" t="0"/>
          <a:stretch>
            <a:fillRect/>
          </a:stretch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186" name="CustomShape 2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87" name="CustomShape 3"/>
          <p:cNvSpPr/>
          <p:nvPr/>
        </p:nvSpPr>
        <p:spPr>
          <a:xfrm>
            <a:off x="0" y="0"/>
            <a:ext cx="12190680" cy="472968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188" name="CustomShape 4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89" name="CustomShape 5"/>
          <p:cNvSpPr/>
          <p:nvPr/>
        </p:nvSpPr>
        <p:spPr>
          <a:xfrm>
            <a:off x="8719920" y="3753720"/>
            <a:ext cx="3471120" cy="824760"/>
          </a:xfrm>
          <a:prstGeom prst="rect">
            <a:avLst/>
          </a:prstGeom>
          <a:solidFill>
            <a:srgbClr val="1e5155"/>
          </a:solidFill>
          <a:ln>
            <a:noFill/>
          </a:ln>
        </p:spPr>
      </p:sp>
      <p:sp>
        <p:nvSpPr>
          <p:cNvPr id="190" name="CustomShape 6"/>
          <p:cNvSpPr/>
          <p:nvPr/>
        </p:nvSpPr>
        <p:spPr>
          <a:xfrm>
            <a:off x="0" y="4055400"/>
            <a:ext cx="12191040" cy="280152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9080">
            <a:noFill/>
          </a:ln>
        </p:spPr>
      </p:sp>
      <p:graphicFrame>
        <p:nvGraphicFramePr>
          <p:cNvPr id="191" name="Table 7"/>
          <p:cNvGraphicFramePr/>
          <p:nvPr/>
        </p:nvGraphicFramePr>
        <p:xfrm>
          <a:off x="-360" y="0"/>
          <a:ext cx="12190680" cy="7100640"/>
        </p:xfrm>
        <a:graphic>
          <a:graphicData uri="http://schemas.openxmlformats.org/drawingml/2006/table">
            <a:tbl>
              <a:tblPr/>
              <a:tblGrid>
                <a:gridCol w="4035240"/>
                <a:gridCol w="1895040"/>
                <a:gridCol w="2182680"/>
                <a:gridCol w="2182680"/>
                <a:gridCol w="1895040"/>
              </a:tblGrid>
              <a:tr h="47340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MUNICÍPIOS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VALORES (R$)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TOTAL 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47340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2016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2017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2018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JAGUARUNA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591,32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1.573,31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649,53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2.814,16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JOINVILLE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248.826,52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310.241,49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204.808,84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763.876,85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LAGUNA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176.855,32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195.519,36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294.704,32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667.079,00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NAVEGANTES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157.187,52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179.588,11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155.266,22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492.041,85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PALHOCA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251.391,60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189.934,08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225.162,37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666.488,05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PASSO DE TORRES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4.162,60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3.935,01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4.036,50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12.134,11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PENHA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249.600,46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221.967,68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276.497,46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748.065,60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PORTO BELO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1.379.701,51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1.330.019,41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1.309.615,15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4.019.336,07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SAO FRANCISCO DO SUL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203.388,48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130.127,39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125.855,83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459.371,70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SÃO JOÃO DO SUL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5.303,39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4.739,63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4.827,35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14.870,37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SÃO JOSE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837.542,43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644.253,86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623.197,93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2.104.994,22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SOMBRIO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258,32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761,48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-  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1.019,80 </a:t>
                      </a:r>
                      <a:endParaRPr/>
                    </a:p>
                  </a:txBody>
                  <a:tcPr/>
                </a:tc>
              </a:tr>
              <a:tr h="47304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TIJUCAS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8.383,65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9.104,76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8.105,55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25.593,96 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1699560" y="2470320"/>
            <a:ext cx="9322200" cy="3328560"/>
          </a:xfrm>
          <a:prstGeom prst="rect">
            <a:avLst/>
          </a:prstGeom>
          <a:noFill/>
          <a:ln>
            <a:noFill/>
          </a:ln>
        </p:spPr>
        <p:txBody>
          <a:bodyPr anchor="b"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ffffff"/>
                </a:solidFill>
                <a:latin typeface="Century Gothic"/>
              </a:rPr>
              <a:t>A importância da construção de parcerias com órgãos setoriais e com o município para atender o desafio</a:t>
            </a:r>
            <a:endParaRPr/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1678320" y="2623680"/>
            <a:ext cx="3817080" cy="3817080"/>
          </a:xfrm>
          <a:prstGeom prst="blockArc">
            <a:avLst>
              <a:gd fmla="val 11880000" name="adj1"/>
              <a:gd fmla="val 1620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94" name="CustomShape 2"/>
          <p:cNvSpPr/>
          <p:nvPr/>
        </p:nvSpPr>
        <p:spPr>
          <a:xfrm>
            <a:off x="1678320" y="2623680"/>
            <a:ext cx="3817080" cy="3817080"/>
          </a:xfrm>
          <a:prstGeom prst="blockArc">
            <a:avLst>
              <a:gd fmla="val 7560000" name="adj1"/>
              <a:gd fmla="val 1188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95" name="CustomShape 3"/>
          <p:cNvSpPr/>
          <p:nvPr/>
        </p:nvSpPr>
        <p:spPr>
          <a:xfrm>
            <a:off x="1678320" y="2623680"/>
            <a:ext cx="3817080" cy="3817080"/>
          </a:xfrm>
          <a:prstGeom prst="blockArc">
            <a:avLst>
              <a:gd fmla="val 3240000" name="adj1"/>
              <a:gd fmla="val 756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96" name="CustomShape 4"/>
          <p:cNvSpPr/>
          <p:nvPr/>
        </p:nvSpPr>
        <p:spPr>
          <a:xfrm>
            <a:off x="1678320" y="2623680"/>
            <a:ext cx="3817080" cy="3817080"/>
          </a:xfrm>
          <a:prstGeom prst="blockArc">
            <a:avLst>
              <a:gd fmla="val 20520000" name="adj1"/>
              <a:gd fmla="val 324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97" name="CustomShape 5"/>
          <p:cNvSpPr/>
          <p:nvPr/>
        </p:nvSpPr>
        <p:spPr>
          <a:xfrm>
            <a:off x="1678320" y="2623680"/>
            <a:ext cx="3817080" cy="3817080"/>
          </a:xfrm>
          <a:prstGeom prst="blockArc">
            <a:avLst>
              <a:gd fmla="val 16200000" name="adj1"/>
              <a:gd fmla="val 2052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98" name="CustomShape 6"/>
          <p:cNvSpPr/>
          <p:nvPr/>
        </p:nvSpPr>
        <p:spPr>
          <a:xfrm>
            <a:off x="2583360" y="4214880"/>
            <a:ext cx="1950840" cy="934920"/>
          </a:xfrm>
          <a:prstGeom prst="ellipse">
            <a:avLst/>
          </a:prstGeom>
          <a:solidFill>
            <a:srgbClr val="325948"/>
          </a:solidFill>
          <a:ln w="19080">
            <a:solidFill>
              <a:srgbClr val="ffffff"/>
            </a:solidFill>
            <a:round/>
          </a:ln>
        </p:spPr>
        <p:txBody>
          <a:bodyPr anchor="ctr" bIns="20160" lIns="262800" rIns="20160" tIns="157320"/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PESCADOR</a:t>
            </a:r>
            <a:endParaRPr/>
          </a:p>
        </p:txBody>
      </p:sp>
      <p:sp>
        <p:nvSpPr>
          <p:cNvPr id="199" name="CustomShape 7"/>
          <p:cNvSpPr/>
          <p:nvPr/>
        </p:nvSpPr>
        <p:spPr>
          <a:xfrm>
            <a:off x="2687400" y="2053440"/>
            <a:ext cx="1798920" cy="122796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TAUS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(SPU)</a:t>
            </a:r>
            <a:endParaRPr/>
          </a:p>
        </p:txBody>
      </p:sp>
      <p:sp>
        <p:nvSpPr>
          <p:cNvPr id="200" name="CustomShape 8"/>
          <p:cNvSpPr/>
          <p:nvPr/>
        </p:nvSpPr>
        <p:spPr>
          <a:xfrm>
            <a:off x="4680000" y="3236040"/>
            <a:ext cx="1798920" cy="122796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CNIS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(INSS)</a:t>
            </a:r>
            <a:endParaRPr/>
          </a:p>
        </p:txBody>
      </p:sp>
      <p:sp>
        <p:nvSpPr>
          <p:cNvPr id="201" name="CustomShape 9"/>
          <p:cNvSpPr/>
          <p:nvPr/>
        </p:nvSpPr>
        <p:spPr>
          <a:xfrm>
            <a:off x="3783600" y="5427000"/>
            <a:ext cx="1798920" cy="122796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RGP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(MAPA)</a:t>
            </a:r>
            <a:endParaRPr/>
          </a:p>
        </p:txBody>
      </p:sp>
      <p:sp>
        <p:nvSpPr>
          <p:cNvPr id="202" name="CustomShape 10"/>
          <p:cNvSpPr/>
          <p:nvPr/>
        </p:nvSpPr>
        <p:spPr>
          <a:xfrm>
            <a:off x="1591560" y="5427000"/>
            <a:ext cx="1798920" cy="122796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CEI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(RFB)</a:t>
            </a:r>
            <a:endParaRPr/>
          </a:p>
        </p:txBody>
      </p:sp>
      <p:sp>
        <p:nvSpPr>
          <p:cNvPr id="203" name="CustomShape 11"/>
          <p:cNvSpPr/>
          <p:nvPr/>
        </p:nvSpPr>
        <p:spPr>
          <a:xfrm>
            <a:off x="914040" y="3341880"/>
            <a:ext cx="1798920" cy="122796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CIR E Reg. Embarc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(Marinha)</a:t>
            </a:r>
            <a:endParaRPr/>
          </a:p>
        </p:txBody>
      </p:sp>
      <p:sp>
        <p:nvSpPr>
          <p:cNvPr id="204" name="CustomShape 12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ebebeb"/>
                </a:solidFill>
                <a:latin typeface="Century Gothic"/>
              </a:rPr>
              <a:t>Trata-se de um processo envolvendo múltiplos atores institucionais</a:t>
            </a:r>
            <a:endParaRPr/>
          </a:p>
        </p:txBody>
      </p:sp>
      <p:sp>
        <p:nvSpPr>
          <p:cNvPr id="205" name="CustomShape 13"/>
          <p:cNvSpPr/>
          <p:nvPr/>
        </p:nvSpPr>
        <p:spPr>
          <a:xfrm>
            <a:off x="7322760" y="2241360"/>
            <a:ext cx="2019960" cy="1227960"/>
          </a:xfrm>
          <a:prstGeom prst="ellipse">
            <a:avLst/>
          </a:prstGeom>
          <a:solidFill>
            <a:srgbClr val="f4a16f"/>
          </a:solidFill>
          <a:ln w="19080">
            <a:solidFill>
              <a:srgbClr val="ffffff"/>
            </a:solidFill>
            <a:round/>
          </a:ln>
        </p:spPr>
      </p:sp>
      <p:sp>
        <p:nvSpPr>
          <p:cNvPr id="206" name="CustomShape 14"/>
          <p:cNvSpPr/>
          <p:nvPr/>
        </p:nvSpPr>
        <p:spPr>
          <a:xfrm>
            <a:off x="7618680" y="2421360"/>
            <a:ext cx="1427760" cy="867960"/>
          </a:xfrm>
          <a:prstGeom prst="rect">
            <a:avLst/>
          </a:prstGeom>
          <a:solidFill>
            <a:srgbClr val="f4a16f"/>
          </a:solidFill>
          <a:ln>
            <a:noFill/>
          </a:ln>
        </p:spPr>
        <p:txBody>
          <a:bodyPr anchor="ctr" bIns="20160" lIns="20160" rIns="20160" tIns="20160"/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Nada a opor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(PREFEITURA)</a:t>
            </a:r>
            <a:endParaRPr/>
          </a:p>
        </p:txBody>
      </p:sp>
      <p:sp>
        <p:nvSpPr>
          <p:cNvPr id="207" name="CustomShape 15"/>
          <p:cNvSpPr/>
          <p:nvPr/>
        </p:nvSpPr>
        <p:spPr>
          <a:xfrm>
            <a:off x="9138240" y="4255560"/>
            <a:ext cx="1798920" cy="1227960"/>
          </a:xfrm>
          <a:prstGeom prst="ellipse">
            <a:avLst/>
          </a:prstGeom>
          <a:solidFill>
            <a:srgbClr val="92d050"/>
          </a:solidFill>
          <a:ln w="19080">
            <a:solidFill>
              <a:srgbClr val="ffffff"/>
            </a:solidFill>
            <a:round/>
          </a:ln>
        </p:spPr>
      </p:sp>
      <p:sp>
        <p:nvSpPr>
          <p:cNvPr id="208" name="CustomShape 16"/>
          <p:cNvSpPr/>
          <p:nvPr/>
        </p:nvSpPr>
        <p:spPr>
          <a:xfrm>
            <a:off x="9402120" y="4435560"/>
            <a:ext cx="1271880" cy="86796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="ctr" bIns="20160" lIns="20160" rIns="20160" tIns="20160"/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Sem óbices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(SISNAMA)</a:t>
            </a:r>
            <a:endParaRPr/>
          </a:p>
        </p:txBody>
      </p:sp>
      <p:sp>
        <p:nvSpPr>
          <p:cNvPr id="209" name="CustomShape 17"/>
          <p:cNvSpPr/>
          <p:nvPr/>
        </p:nvSpPr>
        <p:spPr>
          <a:xfrm>
            <a:off x="6904440" y="5304600"/>
            <a:ext cx="1798920" cy="1227960"/>
          </a:xfrm>
          <a:prstGeom prst="ellipse">
            <a:avLst/>
          </a:prstGeom>
          <a:solidFill>
            <a:srgbClr val="92d050"/>
          </a:solidFill>
          <a:ln w="19080">
            <a:solidFill>
              <a:srgbClr val="ffffff"/>
            </a:solidFill>
            <a:round/>
          </a:ln>
        </p:spPr>
      </p:sp>
      <p:sp>
        <p:nvSpPr>
          <p:cNvPr id="210" name="CustomShape 18"/>
          <p:cNvSpPr/>
          <p:nvPr/>
        </p:nvSpPr>
        <p:spPr>
          <a:xfrm>
            <a:off x="7167960" y="5484600"/>
            <a:ext cx="1271880" cy="86796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="ctr" bIns="20160" lIns="20160" rIns="20160" tIns="20160"/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Sem óbices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(ICMBIO)</a:t>
            </a:r>
            <a:endParaRPr/>
          </a:p>
        </p:txBody>
      </p:sp>
      <p:sp>
        <p:nvSpPr>
          <p:cNvPr id="211" name="CustomShape 19"/>
          <p:cNvSpPr/>
          <p:nvPr/>
        </p:nvSpPr>
        <p:spPr>
          <a:xfrm>
            <a:off x="9619920" y="2060640"/>
            <a:ext cx="2019960" cy="89604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>
              <a:lnSpc>
                <a:spcPct val="100000"/>
              </a:lnSpc>
              <a:buFont typeface="Arial"/>
              <a:buChar char="•"/>
            </a:pPr>
            <a:r>
              <a:rPr b="1" i="1" lang="pt-BR" sz="1600">
                <a:solidFill>
                  <a:srgbClr val="ffffff"/>
                </a:solidFill>
                <a:latin typeface="Century Gothic"/>
              </a:rPr>
              <a:t>Ordenamento do solo;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i="1" lang="pt-BR" sz="1600">
                <a:solidFill>
                  <a:srgbClr val="ffffff"/>
                </a:solidFill>
                <a:latin typeface="Century Gothic"/>
              </a:rPr>
              <a:t>Arquitetura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b="1" i="1" lang="pt-BR" sz="1600">
                <a:solidFill>
                  <a:srgbClr val="ffffff"/>
                </a:solidFill>
                <a:latin typeface="Century Gothic"/>
              </a:rPr>
              <a:t>Comunidades tradicionais</a:t>
            </a:r>
            <a:endParaRPr/>
          </a:p>
        </p:txBody>
      </p:sp>
    </p:spTree>
  </p:cSld>
  <p:transition spd="med">
    <p:fade/>
  </p:transition>
  <p:timing>
    <p:tnLst>
      <p:par>
        <p:cTn dur="indefinite" id="9" nodeType="tmRoot" restart="never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ebebeb"/>
                </a:solidFill>
                <a:latin typeface="Century Gothic"/>
              </a:rPr>
              <a:t>A necessária racionalização do processo demanda parcerias</a:t>
            </a:r>
            <a:endParaRPr/>
          </a:p>
        </p:txBody>
      </p:sp>
      <p:sp>
        <p:nvSpPr>
          <p:cNvPr id="213" name="CustomShape 2"/>
          <p:cNvSpPr/>
          <p:nvPr/>
        </p:nvSpPr>
        <p:spPr>
          <a:xfrm>
            <a:off x="1103400" y="2053080"/>
            <a:ext cx="8945640" cy="41943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just">
              <a:lnSpc>
                <a:spcPct val="100000"/>
              </a:lnSpc>
              <a:buSzPct val="25000"/>
              <a:buFont charset="2" typeface="Wingdings 3"/>
              <a:buChar char=""/>
            </a:pPr>
            <a:r>
              <a:rPr lang="pt-BR" sz="2400">
                <a:solidFill>
                  <a:srgbClr val="ffffff"/>
                </a:solidFill>
                <a:latin typeface="Century Gothic"/>
              </a:rPr>
              <a:t>O Decreto 9.094/2017</a:t>
            </a:r>
            <a:endParaRPr/>
          </a:p>
          <a:p>
            <a:pPr algn="just">
              <a:lnSpc>
                <a:spcPct val="100000"/>
              </a:lnSpc>
              <a:buSzPct val="25000"/>
              <a:buFont charset="2" typeface="Wingdings 3"/>
              <a:buChar char=""/>
            </a:pPr>
            <a:r>
              <a:rPr lang="pt-BR" sz="2400">
                <a:solidFill>
                  <a:srgbClr val="ffffff"/>
                </a:solidFill>
                <a:latin typeface="Century Gothic"/>
              </a:rPr>
              <a:t>Vantagens da Janela Única (</a:t>
            </a:r>
            <a:r>
              <a:rPr i="1" lang="pt-BR" sz="2400">
                <a:solidFill>
                  <a:srgbClr val="ffffff"/>
                </a:solidFill>
                <a:latin typeface="Century Gothic"/>
              </a:rPr>
              <a:t>single window</a:t>
            </a:r>
            <a:r>
              <a:rPr lang="pt-BR" sz="2400">
                <a:solidFill>
                  <a:srgbClr val="ffffff"/>
                </a:solidFill>
                <a:latin typeface="Century Gothic"/>
              </a:rPr>
              <a:t>) no atendimento ao Usuário do serviço público</a:t>
            </a:r>
            <a:endParaRPr/>
          </a:p>
          <a:p>
            <a:pPr algn="just">
              <a:lnSpc>
                <a:spcPct val="100000"/>
              </a:lnSpc>
              <a:buSzPct val="25000"/>
              <a:buFont charset="2" typeface="Wingdings 3"/>
              <a:buChar char=""/>
            </a:pPr>
            <a:r>
              <a:rPr lang="pt-BR" sz="2400">
                <a:solidFill>
                  <a:srgbClr val="ffffff"/>
                </a:solidFill>
                <a:latin typeface="Century Gothic"/>
              </a:rPr>
              <a:t>Responsabilização da instituição de entrada por toda a cadeia do processo, desde o requerimento até a emissão de TAUS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  <a:p>
            <a:pPr algn="just">
              <a:lnSpc>
                <a:spcPct val="100000"/>
              </a:lnSpc>
            </a:pPr>
            <a:endParaRPr/>
          </a:p>
        </p:txBody>
      </p:sp>
    </p:spTree>
  </p:cSld>
  <p:transition spd="med">
    <p:fade/>
  </p:transition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2016000" y="1656000"/>
            <a:ext cx="9403560" cy="41040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just"/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Projeto Piloto de Descentralização e Modernização Administrativa, visando à regulamentação de procedimentos entre as instituições quanto a regularização de ranchos, para pescadores artesanais/profissionais de Comunidades Tradicionais em Santa Catarina, com anuência do Município de Florianópolis.</a:t>
            </a:r>
            <a:endParaRPr/>
          </a:p>
        </p:txBody>
      </p:sp>
    </p:spTree>
  </p:cSld>
  <p:timing>
    <p:tnLst>
      <p:par>
        <p:cTn dur="indefinite" id="11" nodeType="tmRoot" restart="never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215" name="Imagem 3"/>
          <p:cNvPicPr/>
          <p:nvPr/>
        </p:nvPicPr>
        <p:blipFill>
          <a:blip r:embed="rId1"/>
          <a:stretch>
            <a:fillRect/>
          </a:stretch>
        </p:blipFill>
        <p:spPr>
          <a:xfrm>
            <a:off x="451800" y="0"/>
            <a:ext cx="11262240" cy="6856920"/>
          </a:xfrm>
          <a:prstGeom prst="rect">
            <a:avLst/>
          </a:prstGeom>
          <a:ln>
            <a:noFill/>
          </a:ln>
        </p:spPr>
      </p:pic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6" name="Table 1"/>
          <p:cNvGraphicFramePr/>
          <p:nvPr/>
        </p:nvGraphicFramePr>
        <p:xfrm>
          <a:off x="124920" y="116640"/>
          <a:ext cx="11900160" cy="6105600"/>
        </p:xfrm>
        <a:graphic>
          <a:graphicData uri="http://schemas.openxmlformats.org/drawingml/2006/table">
            <a:tbl>
              <a:tblPr/>
              <a:tblGrid>
                <a:gridCol w="4548240"/>
                <a:gridCol w="4950360"/>
                <a:gridCol w="2401560"/>
              </a:tblGrid>
              <a:tr h="3387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400">
                          <a:solidFill>
                            <a:srgbClr val="000000"/>
                          </a:solidFill>
                          <a:latin typeface="Calisto MT"/>
                        </a:rPr>
                        <a:t>Responsável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pt-BR" sz="1400">
                          <a:solidFill>
                            <a:srgbClr val="000000"/>
                          </a:solidFill>
                          <a:latin typeface="Calisto MT"/>
                        </a:rPr>
                        <a:t>Ação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pt-BR" sz="1400">
                          <a:solidFill>
                            <a:srgbClr val="000000"/>
                          </a:solidFill>
                          <a:latin typeface="Calisto MT"/>
                        </a:rPr>
                        <a:t>Produto</a:t>
                      </a:r>
                      <a:endParaRPr/>
                    </a:p>
                  </a:txBody>
                  <a:tcPr/>
                </a:tc>
              </a:tr>
              <a:tr h="3387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Requerente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Protocola pedido junto à PM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Requerimento preenchido</a:t>
                      </a:r>
                      <a:endParaRPr/>
                    </a:p>
                  </a:txBody>
                  <a:tcPr/>
                </a:tc>
              </a:tr>
              <a:tr h="48168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SAC Municipal</a:t>
                      </a:r>
                      <a:endParaRPr/>
                    </a:p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(Pró-cidadão)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Protocoliza requerimento no e-SPU usando e-mail da secretaria de Pesca (www.patrimoniodetodos.gov.br) e após, no sistema da Prefeitura.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Número do processo SEI/ME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Número do processo na Prefeitura</a:t>
                      </a:r>
                      <a:endParaRPr/>
                    </a:p>
                  </a:txBody>
                  <a:tcPr/>
                </a:tc>
              </a:tr>
              <a:tr h="135540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Áreas Técnicas do Município (Floram, IPUF, SMDU e Pesca), atuando de forma sinérgica e integrada.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Análise documental do requerimento: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Dados dos documentos pessoais e informações socioeconômicas do Requerente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Carteira Pescador Artesanal/Profissional (MAPA e Capitania dos Portos)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CNIS – Cadastro Nacional de Informações da Previdência Social (INSS)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Extrato do PASEP (Banco do Brasil)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Nada a opor do ICMBIO, quando o Rancho estiver em APA ou reserva extrativista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Parecer de análise documental (favorável ou desfavorável)</a:t>
                      </a:r>
                      <a:endParaRPr/>
                    </a:p>
                  </a:txBody>
                  <a:tcPr/>
                </a:tc>
              </a:tr>
              <a:tr h="1550160"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Identificação e caracterização: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Identificação da comunidade tradicional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Avaliação ambiental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Avaliação zoneamento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Planta com coordenadas poligonais (SIRGAS 2000)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Memorial Descritivo do Rancho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Fotos interna e externa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Imagem aero fotográfica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Informações sobre a existência de ações judiciais em curso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Parecer de análise técnica (favorável ou desfavorável)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  <a:tr h="60984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Gabinete do Prefeito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Análise dos pareceres e emissão da decisão quanto à regularização do Rancho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Parecer final da prefeitura sobre “nada opor” à regularização do Rancho de Pesca</a:t>
                      </a:r>
                      <a:endParaRPr/>
                    </a:p>
                  </a:txBody>
                  <a:tcPr/>
                </a:tc>
              </a:tr>
              <a:tr h="3387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SAC Municipal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Protocola Parecer Final no SPUNET, contendo Minuta TAUS em anexo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Nº de atendimento</a:t>
                      </a:r>
                      <a:endParaRPr/>
                    </a:p>
                  </a:txBody>
                  <a:tcPr/>
                </a:tc>
              </a:tr>
              <a:tr h="5511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SPU/SC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Análise para efeito de emissão de TAUS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Emissão do checklist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Eventual saneamento do processo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Nota Técnica de Deferimento ou Indeferimento</a:t>
                      </a:r>
                      <a:endParaRPr/>
                    </a:p>
                  </a:txBody>
                  <a:tcPr/>
                </a:tc>
              </a:tr>
              <a:tr h="541080"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Assinatura do TAUS e posterior Publicação em DOU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Extrato TAUS no DOU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</a:tbl>
          </a:graphicData>
        </a:graphic>
      </p:graphicFrame>
    </p:spTree>
  </p:cSld>
  <p:timing>
    <p:tnLst>
      <p:par>
        <p:cTn dur="indefinite" id="13" nodeType="tmRoot" restart="never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1172160" y="2407320"/>
            <a:ext cx="8824680" cy="100764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i="1" lang="pt-BR" sz="4800">
                <a:solidFill>
                  <a:srgbClr val="ebebeb"/>
                </a:solidFill>
                <a:latin typeface="Albertus MT Lt"/>
              </a:rPr>
              <a:t>Juntos somos mais fortes!!</a:t>
            </a:r>
            <a:endParaRPr/>
          </a:p>
        </p:txBody>
      </p:sp>
      <p:sp>
        <p:nvSpPr>
          <p:cNvPr id="218" name="CustomShape 2"/>
          <p:cNvSpPr/>
          <p:nvPr/>
        </p:nvSpPr>
        <p:spPr>
          <a:xfrm>
            <a:off x="1154880" y="4089240"/>
            <a:ext cx="8824680" cy="2361240"/>
          </a:xfrm>
          <a:prstGeom prst="rect">
            <a:avLst/>
          </a:prstGeom>
          <a:noFill/>
          <a:ln>
            <a:noFill/>
          </a:ln>
        </p:spPr>
        <p:txBody>
          <a:bodyPr anchor="ctr" bIns="45000" lIns="90000" rIns="90000" tIns="45000"/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Rosely</a:t>
            </a:r>
            <a:endParaRPr/>
          </a:p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Humberto</a:t>
            </a:r>
            <a:endParaRPr/>
          </a:p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Teles</a:t>
            </a:r>
            <a:endParaRPr/>
          </a:p>
        </p:txBody>
      </p:sp>
      <p:sp>
        <p:nvSpPr>
          <p:cNvPr id="219" name="CustomShape 3"/>
          <p:cNvSpPr/>
          <p:nvPr/>
        </p:nvSpPr>
        <p:spPr>
          <a:xfrm>
            <a:off x="1037520" y="430200"/>
            <a:ext cx="2490840" cy="4705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pt-BR" sz="2500">
                <a:solidFill>
                  <a:srgbClr val="ffffff"/>
                </a:solidFill>
                <a:latin typeface="Century Gothic"/>
              </a:rPr>
              <a:t>Muito Obrigado, Colegas</a:t>
            </a:r>
            <a:endParaRPr/>
          </a:p>
        </p:txBody>
      </p:sp>
    </p:spTree>
  </p:cSld>
  <p:timing>
    <p:tnLst>
      <p:par>
        <p:cTn dur="indefinite" id="15" nodeType="tmRoot" restart="never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817560" y="4249440"/>
            <a:ext cx="11035800" cy="2424240"/>
          </a:xfrm>
          <a:prstGeom prst="rect">
            <a:avLst/>
          </a:prstGeom>
          <a:noFill/>
          <a:ln>
            <a:noFill/>
          </a:ln>
        </p:spPr>
        <p:txBody>
          <a:bodyPr anchor="b" bIns="45000" lIns="90000" rIns="90000" tIns="45000"/>
          <a:p>
            <a:pPr>
              <a:lnSpc>
                <a:spcPct val="100000"/>
              </a:lnSpc>
            </a:pPr>
            <a:r>
              <a:rPr b="1" lang="pt-BR" sz="5000">
                <a:solidFill>
                  <a:srgbClr val="000000"/>
                </a:solidFill>
                <a:latin typeface="Century Gothic"/>
              </a:rPr>
              <a:t>Tópico especial da REURB</a:t>
            </a:r>
            <a:r>
              <a:rPr b="1" lang="pt-BR" sz="4800">
                <a:solidFill>
                  <a:srgbClr val="000000"/>
                </a:solidFill>
                <a:latin typeface="Century Gothic"/>
              </a:rPr>
              <a:t>:</a:t>
            </a:r>
            <a:endParaRPr/>
          </a:p>
          <a:p>
            <a:pPr algn="r">
              <a:lnSpc>
                <a:spcPct val="100000"/>
              </a:lnSpc>
            </a:pPr>
            <a:r>
              <a:rPr b="1" lang="pt-BR" sz="4000">
                <a:solidFill>
                  <a:srgbClr val="000000"/>
                </a:solidFill>
                <a:latin typeface="Century Gothic"/>
              </a:rPr>
              <a:t>A questão dos ranchos de pesca no Estado de Santa Catarina</a:t>
            </a:r>
            <a:endParaRPr/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ebebeb"/>
                </a:solidFill>
                <a:latin typeface="Century Gothic"/>
              </a:rPr>
              <a:t>Vetor social da concessão de TAUS para Ranchos de Pesca</a:t>
            </a:r>
            <a:endParaRPr/>
          </a:p>
        </p:txBody>
      </p:sp>
      <p:sp>
        <p:nvSpPr>
          <p:cNvPr id="121" name="CustomShape 2"/>
          <p:cNvSpPr/>
          <p:nvPr/>
        </p:nvSpPr>
        <p:spPr>
          <a:xfrm>
            <a:off x="1007640" y="2634840"/>
            <a:ext cx="9712080" cy="3615480"/>
          </a:xfrm>
          <a:prstGeom prst="flowChartPunchedTape">
            <a:avLst/>
          </a:prstGeom>
          <a:solidFill>
            <a:srgbClr val="b01513"/>
          </a:solidFill>
          <a:ln w="19080">
            <a:solidFill>
              <a:srgbClr val="820f0e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50000"/>
              </a:lnSpc>
            </a:pPr>
            <a:r>
              <a:rPr b="1" lang="pt-BR" sz="2800">
                <a:solidFill>
                  <a:srgbClr val="ffffff"/>
                </a:solidFill>
                <a:latin typeface="Century Gothic"/>
              </a:rPr>
              <a:t>Preservar comunidades tradicionais de pescadores profissionais/artesanais, salvaguardando a cultura dessas comunidades.</a:t>
            </a:r>
            <a:endParaRPr/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643680" y="1447920"/>
            <a:ext cx="3107520" cy="4570920"/>
          </a:xfrm>
          <a:prstGeom prst="rect">
            <a:avLst/>
          </a:prstGeom>
          <a:noFill/>
          <a:ln>
            <a:noFill/>
          </a:ln>
        </p:spPr>
        <p:txBody>
          <a:bodyPr anchor="ctr" bIns="45000" lIns="90000" rIns="90000" tIns="45000"/>
          <a:p>
            <a:pPr>
              <a:lnSpc>
                <a:spcPct val="125000"/>
              </a:lnSpc>
            </a:pPr>
            <a:r>
              <a:rPr lang="pt-BR" sz="2800">
                <a:solidFill>
                  <a:srgbClr val="f2f2f2"/>
                </a:solidFill>
                <a:latin typeface="Century Gothic"/>
              </a:rPr>
              <a:t>Alguns fatores críticos que apontam a necessidade de mudança para uma ação articulada</a:t>
            </a:r>
            <a:endParaRPr/>
          </a:p>
        </p:txBody>
      </p:sp>
      <p:sp>
        <p:nvSpPr>
          <p:cNvPr id="123" name="CustomShape 2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24" name="CustomShape 3"/>
          <p:cNvSpPr/>
          <p:nvPr/>
        </p:nvSpPr>
        <p:spPr>
          <a:xfrm>
            <a:off x="4916520" y="1283400"/>
            <a:ext cx="6626880" cy="881280"/>
          </a:xfrm>
          <a:prstGeom prst="roundRect">
            <a:avLst>
              <a:gd fmla="val 10000" name="adj"/>
            </a:avLst>
          </a:prstGeom>
          <a:solidFill>
            <a:srgbClr val="ea6312"/>
          </a:solidFill>
          <a:ln>
            <a:noFill/>
          </a:ln>
        </p:spPr>
      </p:sp>
      <p:sp>
        <p:nvSpPr>
          <p:cNvPr id="125" name="CustomShape 4"/>
          <p:cNvSpPr/>
          <p:nvPr/>
        </p:nvSpPr>
        <p:spPr>
          <a:xfrm>
            <a:off x="5125320" y="1478160"/>
            <a:ext cx="379080" cy="49104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19080">
            <a:noFill/>
          </a:ln>
        </p:spPr>
      </p:sp>
      <p:sp>
        <p:nvSpPr>
          <p:cNvPr id="126" name="CustomShape 5"/>
          <p:cNvSpPr/>
          <p:nvPr/>
        </p:nvSpPr>
        <p:spPr>
          <a:xfrm>
            <a:off x="5714280" y="1282320"/>
            <a:ext cx="5792760" cy="97092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Os pescadores estão fisicamente distantes da SPU/SC</a:t>
            </a:r>
            <a:endParaRPr/>
          </a:p>
        </p:txBody>
      </p:sp>
      <p:sp>
        <p:nvSpPr>
          <p:cNvPr id="127" name="CustomShape 6"/>
          <p:cNvSpPr/>
          <p:nvPr/>
        </p:nvSpPr>
        <p:spPr>
          <a:xfrm>
            <a:off x="4916520" y="2426040"/>
            <a:ext cx="6626880" cy="848520"/>
          </a:xfrm>
          <a:prstGeom prst="roundRect">
            <a:avLst>
              <a:gd fmla="val 10000" name="adj"/>
            </a:avLst>
          </a:prstGeom>
          <a:solidFill>
            <a:srgbClr val="e6b729"/>
          </a:solidFill>
          <a:ln>
            <a:noFill/>
          </a:ln>
        </p:spPr>
      </p:sp>
      <p:sp>
        <p:nvSpPr>
          <p:cNvPr id="128" name="CustomShape 7"/>
          <p:cNvSpPr/>
          <p:nvPr/>
        </p:nvSpPr>
        <p:spPr>
          <a:xfrm>
            <a:off x="5125320" y="2613960"/>
            <a:ext cx="379080" cy="4730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80">
            <a:noFill/>
          </a:ln>
        </p:spPr>
      </p:sp>
      <p:sp>
        <p:nvSpPr>
          <p:cNvPr id="129" name="CustomShape 8"/>
          <p:cNvSpPr/>
          <p:nvPr/>
        </p:nvSpPr>
        <p:spPr>
          <a:xfrm>
            <a:off x="5714280" y="2424960"/>
            <a:ext cx="5792760" cy="93492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Os Pescadores apresentam dificuldades no acesso ao Portal Eletrônico, daí preferem atendimento presencial</a:t>
            </a:r>
            <a:endParaRPr/>
          </a:p>
        </p:txBody>
      </p:sp>
      <p:sp>
        <p:nvSpPr>
          <p:cNvPr id="130" name="CustomShape 9"/>
          <p:cNvSpPr/>
          <p:nvPr/>
        </p:nvSpPr>
        <p:spPr>
          <a:xfrm>
            <a:off x="4916520" y="3531960"/>
            <a:ext cx="6626880" cy="883440"/>
          </a:xfrm>
          <a:prstGeom prst="roundRect">
            <a:avLst>
              <a:gd fmla="val 10000" name="adj"/>
            </a:avLst>
          </a:prstGeom>
          <a:solidFill>
            <a:srgbClr val="6aac90"/>
          </a:solidFill>
          <a:ln>
            <a:noFill/>
          </a:ln>
        </p:spPr>
      </p:sp>
      <p:sp>
        <p:nvSpPr>
          <p:cNvPr id="131" name="CustomShape 10"/>
          <p:cNvSpPr/>
          <p:nvPr/>
        </p:nvSpPr>
        <p:spPr>
          <a:xfrm>
            <a:off x="5125320" y="3727440"/>
            <a:ext cx="379080" cy="49248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80">
            <a:noFill/>
          </a:ln>
        </p:spPr>
      </p:sp>
      <p:sp>
        <p:nvSpPr>
          <p:cNvPr id="132" name="CustomShape 11"/>
          <p:cNvSpPr/>
          <p:nvPr/>
        </p:nvSpPr>
        <p:spPr>
          <a:xfrm>
            <a:off x="5714280" y="3531960"/>
            <a:ext cx="5792760" cy="97092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Conflito entre a diretrizes de ordenamento costeiro do município e a necessidade de preservação das comunidades de pesca artesanal</a:t>
            </a:r>
            <a:endParaRPr/>
          </a:p>
        </p:txBody>
      </p:sp>
      <p:sp>
        <p:nvSpPr>
          <p:cNvPr id="133" name="CustomShape 12"/>
          <p:cNvSpPr/>
          <p:nvPr/>
        </p:nvSpPr>
        <p:spPr>
          <a:xfrm>
            <a:off x="4916520" y="4685040"/>
            <a:ext cx="6626880" cy="883440"/>
          </a:xfrm>
          <a:prstGeom prst="roundRect">
            <a:avLst>
              <a:gd fmla="val 10000" name="adj"/>
            </a:avLst>
          </a:prstGeom>
          <a:solidFill>
            <a:srgbClr val="54849a"/>
          </a:solidFill>
          <a:ln>
            <a:noFill/>
          </a:ln>
        </p:spPr>
      </p:sp>
      <p:sp>
        <p:nvSpPr>
          <p:cNvPr id="134" name="CustomShape 13"/>
          <p:cNvSpPr/>
          <p:nvPr/>
        </p:nvSpPr>
        <p:spPr>
          <a:xfrm>
            <a:off x="5125320" y="4870800"/>
            <a:ext cx="379080" cy="49104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9080">
            <a:noFill/>
          </a:ln>
        </p:spPr>
      </p:sp>
      <p:sp>
        <p:nvSpPr>
          <p:cNvPr id="135" name="CustomShape 14"/>
          <p:cNvSpPr/>
          <p:nvPr/>
        </p:nvSpPr>
        <p:spPr>
          <a:xfrm>
            <a:off x="5714280" y="4674960"/>
            <a:ext cx="5792760" cy="97092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Os pescadores precisam recorrer a 5 (cinco) órgãos federais, para conseguir os requisitos necessários à obtenção de TAUS</a:t>
            </a:r>
            <a:endParaRPr/>
          </a:p>
        </p:txBody>
      </p:sp>
      <p:sp>
        <p:nvSpPr>
          <p:cNvPr id="136" name="CustomShape 15"/>
          <p:cNvSpPr/>
          <p:nvPr/>
        </p:nvSpPr>
        <p:spPr>
          <a:xfrm>
            <a:off x="4916520" y="5817600"/>
            <a:ext cx="6626880" cy="883440"/>
          </a:xfrm>
          <a:prstGeom prst="roundRect">
            <a:avLst>
              <a:gd fmla="val 10000" name="adj"/>
            </a:avLst>
          </a:prstGeom>
          <a:solidFill>
            <a:srgbClr val="ea6312"/>
          </a:solidFill>
          <a:ln>
            <a:noFill/>
          </a:ln>
        </p:spPr>
      </p:sp>
      <p:sp>
        <p:nvSpPr>
          <p:cNvPr id="137" name="CustomShape 16"/>
          <p:cNvSpPr/>
          <p:nvPr/>
        </p:nvSpPr>
        <p:spPr>
          <a:xfrm>
            <a:off x="5714280" y="5817600"/>
            <a:ext cx="5792760" cy="97092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Reduzida capacidade de resposta dos órgãos públicos, quando agem de forma isolada</a:t>
            </a:r>
            <a:endParaRPr/>
          </a:p>
        </p:txBody>
      </p:sp>
      <p:pic>
        <p:nvPicPr>
          <p:cNvPr descr="" id="138" name="Gráfico 39"/>
          <p:cNvPicPr/>
          <p:nvPr/>
        </p:nvPicPr>
        <p:blipFill>
          <a:blip r:embed="rId5"/>
          <a:stretch>
            <a:fillRect/>
          </a:stretch>
        </p:blipFill>
        <p:spPr>
          <a:xfrm>
            <a:off x="4979520" y="5865480"/>
            <a:ext cx="698040" cy="835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dur="indefinite" id="3" nodeType="tmRoot" restart="never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pt-BR" sz="3600">
                <a:solidFill>
                  <a:srgbClr val="ebebeb"/>
                </a:solidFill>
                <a:latin typeface="Century Gothic"/>
              </a:rPr>
              <a:t>Impacto desses fatores críticos:</a:t>
            </a:r>
            <a:endParaRPr/>
          </a:p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ebebeb"/>
                </a:solidFill>
                <a:latin typeface="Century Gothic"/>
              </a:rPr>
              <a:t>volumoso passivo de pleitos</a:t>
            </a:r>
            <a:endParaRPr/>
          </a:p>
        </p:txBody>
      </p:sp>
      <p:sp>
        <p:nvSpPr>
          <p:cNvPr id="140" name="CustomShape 2"/>
          <p:cNvSpPr/>
          <p:nvPr/>
        </p:nvSpPr>
        <p:spPr>
          <a:xfrm>
            <a:off x="755640" y="2084400"/>
            <a:ext cx="9152280" cy="933840"/>
          </a:xfrm>
          <a:prstGeom prst="roundRect">
            <a:avLst>
              <a:gd fmla="val 10000" name="adj"/>
            </a:avLst>
          </a:prstGeom>
          <a:solidFill>
            <a:srgbClr val="84100e"/>
          </a:solidFill>
          <a:ln w="19080">
            <a:solidFill>
              <a:srgbClr val="ffffff"/>
            </a:solidFill>
            <a:round/>
          </a:ln>
        </p:spPr>
      </p:sp>
      <p:sp>
        <p:nvSpPr>
          <p:cNvPr id="141" name="CustomShape 3"/>
          <p:cNvSpPr/>
          <p:nvPr/>
        </p:nvSpPr>
        <p:spPr>
          <a:xfrm>
            <a:off x="785520" y="2111760"/>
            <a:ext cx="9093240" cy="87912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ffffff"/>
                </a:solidFill>
                <a:latin typeface="Century Gothic"/>
              </a:rPr>
              <a:t>853</a:t>
            </a:r>
            <a:r>
              <a:rPr lang="pt-BR" sz="2400">
                <a:solidFill>
                  <a:srgbClr val="ffffff"/>
                </a:solidFill>
                <a:latin typeface="Century Gothic"/>
              </a:rPr>
              <a:t> </a:t>
            </a:r>
            <a:endParaRPr/>
          </a:p>
          <a:p>
            <a:pPr algn="ctr">
              <a:lnSpc>
                <a:spcPct val="90000"/>
              </a:lnSpc>
            </a:pPr>
            <a:r>
              <a:rPr lang="pt-BR" sz="2400">
                <a:solidFill>
                  <a:srgbClr val="ffffff"/>
                </a:solidFill>
                <a:latin typeface="Century Gothic"/>
              </a:rPr>
              <a:t>processos triados</a:t>
            </a:r>
            <a:endParaRPr/>
          </a:p>
        </p:txBody>
      </p:sp>
      <p:sp>
        <p:nvSpPr>
          <p:cNvPr id="142" name="CustomShape 4"/>
          <p:cNvSpPr/>
          <p:nvPr/>
        </p:nvSpPr>
        <p:spPr>
          <a:xfrm>
            <a:off x="764640" y="3224880"/>
            <a:ext cx="3550680" cy="1006920"/>
          </a:xfrm>
          <a:prstGeom prst="roundRect">
            <a:avLst>
              <a:gd fmla="val 10000" name="adj"/>
            </a:avLst>
          </a:prstGeom>
          <a:solidFill>
            <a:srgbClr val="325948"/>
          </a:solidFill>
          <a:ln w="19080">
            <a:solidFill>
              <a:srgbClr val="ffffff"/>
            </a:solidFill>
            <a:round/>
          </a:ln>
        </p:spPr>
      </p:sp>
      <p:sp>
        <p:nvSpPr>
          <p:cNvPr id="143" name="CustomShape 5"/>
          <p:cNvSpPr/>
          <p:nvPr/>
        </p:nvSpPr>
        <p:spPr>
          <a:xfrm>
            <a:off x="796680" y="3254400"/>
            <a:ext cx="3486960" cy="94788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796</a:t>
            </a:r>
            <a:r>
              <a:rPr lang="pt-BR">
                <a:solidFill>
                  <a:srgbClr val="ffffff"/>
                </a:solidFill>
                <a:latin typeface="Century Gothic"/>
              </a:rPr>
              <a:t> 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(processos TAUS)</a:t>
            </a:r>
            <a:endParaRPr/>
          </a:p>
        </p:txBody>
      </p:sp>
      <p:sp>
        <p:nvSpPr>
          <p:cNvPr id="144" name="CustomShape 6"/>
          <p:cNvSpPr/>
          <p:nvPr/>
        </p:nvSpPr>
        <p:spPr>
          <a:xfrm>
            <a:off x="764640" y="4439160"/>
            <a:ext cx="1738440" cy="1802160"/>
          </a:xfrm>
          <a:prstGeom prst="roundRect">
            <a:avLst>
              <a:gd fmla="val 10000" name="adj"/>
            </a:avLst>
          </a:prstGeom>
          <a:solidFill>
            <a:srgbClr val="4b866d"/>
          </a:solidFill>
          <a:ln w="19080">
            <a:solidFill>
              <a:srgbClr val="ffffff"/>
            </a:solidFill>
            <a:round/>
          </a:ln>
        </p:spPr>
      </p:sp>
      <p:sp>
        <p:nvSpPr>
          <p:cNvPr id="145" name="CustomShape 7"/>
          <p:cNvSpPr/>
          <p:nvPr/>
        </p:nvSpPr>
        <p:spPr>
          <a:xfrm>
            <a:off x="815760" y="4486320"/>
            <a:ext cx="1636560" cy="170784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479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(Florianópolis)</a:t>
            </a:r>
            <a:endParaRPr/>
          </a:p>
        </p:txBody>
      </p:sp>
      <p:sp>
        <p:nvSpPr>
          <p:cNvPr id="146" name="CustomShape 8"/>
          <p:cNvSpPr/>
          <p:nvPr/>
        </p:nvSpPr>
        <p:spPr>
          <a:xfrm>
            <a:off x="2577240" y="4439160"/>
            <a:ext cx="1738440" cy="1802160"/>
          </a:xfrm>
          <a:prstGeom prst="roundRect">
            <a:avLst>
              <a:gd fmla="val 10000" name="adj"/>
            </a:avLst>
          </a:prstGeom>
          <a:solidFill>
            <a:srgbClr val="4b866d"/>
          </a:solidFill>
          <a:ln w="19080">
            <a:solidFill>
              <a:srgbClr val="ffffff"/>
            </a:solidFill>
            <a:round/>
          </a:ln>
        </p:spPr>
      </p:sp>
      <p:sp>
        <p:nvSpPr>
          <p:cNvPr id="147" name="CustomShape 9"/>
          <p:cNvSpPr/>
          <p:nvPr/>
        </p:nvSpPr>
        <p:spPr>
          <a:xfrm>
            <a:off x="2628000" y="4486320"/>
            <a:ext cx="1636560" cy="170784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317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(demais municípios)</a:t>
            </a:r>
            <a:endParaRPr/>
          </a:p>
        </p:txBody>
      </p:sp>
      <p:sp>
        <p:nvSpPr>
          <p:cNvPr id="148" name="CustomShape 10"/>
          <p:cNvSpPr/>
          <p:nvPr/>
        </p:nvSpPr>
        <p:spPr>
          <a:xfrm>
            <a:off x="4462560" y="3224880"/>
            <a:ext cx="3550680" cy="1006920"/>
          </a:xfrm>
          <a:prstGeom prst="roundRect">
            <a:avLst>
              <a:gd fmla="val 10000" name="adj"/>
            </a:avLst>
          </a:prstGeom>
          <a:solidFill>
            <a:srgbClr val="795f0e"/>
          </a:solidFill>
          <a:ln w="19080">
            <a:solidFill>
              <a:srgbClr val="ffffff"/>
            </a:solidFill>
            <a:round/>
          </a:ln>
        </p:spPr>
      </p:sp>
      <p:sp>
        <p:nvSpPr>
          <p:cNvPr id="149" name="CustomShape 11"/>
          <p:cNvSpPr/>
          <p:nvPr/>
        </p:nvSpPr>
        <p:spPr>
          <a:xfrm>
            <a:off x="4494600" y="3254400"/>
            <a:ext cx="3486960" cy="94788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43 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(regularização fundiária)</a:t>
            </a:r>
            <a:endParaRPr/>
          </a:p>
        </p:txBody>
      </p:sp>
      <p:sp>
        <p:nvSpPr>
          <p:cNvPr id="150" name="CustomShape 12"/>
          <p:cNvSpPr/>
          <p:nvPr/>
        </p:nvSpPr>
        <p:spPr>
          <a:xfrm>
            <a:off x="4462560" y="4439160"/>
            <a:ext cx="1738440" cy="1802160"/>
          </a:xfrm>
          <a:prstGeom prst="roundRect">
            <a:avLst>
              <a:gd fmla="val 10000" name="adj"/>
            </a:avLst>
          </a:prstGeom>
          <a:solidFill>
            <a:srgbClr val="b68e15"/>
          </a:solidFill>
          <a:ln w="19080">
            <a:solidFill>
              <a:srgbClr val="ffffff"/>
            </a:solidFill>
            <a:round/>
          </a:ln>
        </p:spPr>
      </p:sp>
      <p:sp>
        <p:nvSpPr>
          <p:cNvPr id="151" name="CustomShape 13"/>
          <p:cNvSpPr/>
          <p:nvPr/>
        </p:nvSpPr>
        <p:spPr>
          <a:xfrm>
            <a:off x="4513680" y="4486320"/>
            <a:ext cx="1636560" cy="170784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35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(REGFUND, antes da Lei 13.465/2017)</a:t>
            </a:r>
            <a:endParaRPr/>
          </a:p>
        </p:txBody>
      </p:sp>
      <p:sp>
        <p:nvSpPr>
          <p:cNvPr id="152" name="CustomShape 14"/>
          <p:cNvSpPr/>
          <p:nvPr/>
        </p:nvSpPr>
        <p:spPr>
          <a:xfrm>
            <a:off x="6275160" y="4439160"/>
            <a:ext cx="1738440" cy="1802160"/>
          </a:xfrm>
          <a:prstGeom prst="roundRect">
            <a:avLst>
              <a:gd fmla="val 10000" name="adj"/>
            </a:avLst>
          </a:prstGeom>
          <a:solidFill>
            <a:srgbClr val="b68e15"/>
          </a:solidFill>
          <a:ln w="19080">
            <a:solidFill>
              <a:srgbClr val="ffffff"/>
            </a:solidFill>
            <a:round/>
          </a:ln>
        </p:spPr>
      </p:sp>
      <p:sp>
        <p:nvSpPr>
          <p:cNvPr id="153" name="CustomShape 15"/>
          <p:cNvSpPr/>
          <p:nvPr/>
        </p:nvSpPr>
        <p:spPr>
          <a:xfrm>
            <a:off x="6326280" y="4486320"/>
            <a:ext cx="1636560" cy="170784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08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(REURB, após a Lei 13.465/2017)</a:t>
            </a:r>
            <a:endParaRPr/>
          </a:p>
        </p:txBody>
      </p:sp>
      <p:sp>
        <p:nvSpPr>
          <p:cNvPr id="154" name="CustomShape 16"/>
          <p:cNvSpPr/>
          <p:nvPr/>
        </p:nvSpPr>
        <p:spPr>
          <a:xfrm>
            <a:off x="8160840" y="3224880"/>
            <a:ext cx="1738440" cy="1006920"/>
          </a:xfrm>
          <a:prstGeom prst="roundRect">
            <a:avLst>
              <a:gd fmla="val 10000" name="adj"/>
            </a:avLst>
          </a:prstGeom>
          <a:solidFill>
            <a:srgbClr val="4f2f4e"/>
          </a:solidFill>
          <a:ln w="19080">
            <a:solidFill>
              <a:srgbClr val="ffffff"/>
            </a:solidFill>
            <a:round/>
          </a:ln>
        </p:spPr>
      </p:sp>
      <p:sp>
        <p:nvSpPr>
          <p:cNvPr id="155" name="CustomShape 17"/>
          <p:cNvSpPr/>
          <p:nvPr/>
        </p:nvSpPr>
        <p:spPr>
          <a:xfrm>
            <a:off x="8192520" y="3254400"/>
            <a:ext cx="1674720" cy="94788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14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(outros processos)</a:t>
            </a:r>
            <a:endParaRPr/>
          </a:p>
        </p:txBody>
      </p:sp>
    </p:spTree>
  </p:cSld>
  <p:timing>
    <p:tnLst>
      <p:par>
        <p:cTn dur="indefinite" id="5" nodeType="tmRoot" restart="never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646200" y="452880"/>
            <a:ext cx="9403560" cy="13993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ebebeb"/>
                </a:solidFill>
                <a:latin typeface="Century Gothic"/>
              </a:rPr>
              <a:t>Vantagens da ação descentralizada</a:t>
            </a:r>
            <a:endParaRPr/>
          </a:p>
        </p:txBody>
      </p:sp>
      <p:sp>
        <p:nvSpPr>
          <p:cNvPr id="157" name="CustomShape 2"/>
          <p:cNvSpPr/>
          <p:nvPr/>
        </p:nvSpPr>
        <p:spPr>
          <a:xfrm>
            <a:off x="1103400" y="1769760"/>
            <a:ext cx="9573480" cy="48168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Os Pescadores são munícipes e esperam ter suas necessidades atendidas no seu próprio município.</a:t>
            </a:r>
            <a:endParaRPr/>
          </a:p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O município perfaz a filtragem dos pleitos, evitando que demandas que vão de encontro ao plano diretor ou que firam interesses do ordenamento territorial costeiro do município prosperem.</a:t>
            </a:r>
            <a:endParaRPr/>
          </a:p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A fiscalização do uso e ocupação do solo já é feita por órgãos municipais especializados (questões de planejamento urbano, defesa sanitária e ambiental).</a:t>
            </a:r>
            <a:endParaRPr/>
          </a:p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A proteção às comunidades tradicionais (quilombolas, indígenas, pescadores artesanais, dentre outras minorias) é exercida pelos municípios.</a:t>
            </a:r>
            <a:endParaRPr/>
          </a:p>
          <a:p>
            <a:pPr>
              <a:lnSpc>
                <a:spcPct val="135000"/>
              </a:lnSpc>
            </a:pPr>
            <a:endParaRPr/>
          </a:p>
          <a:p>
            <a:pPr>
              <a:lnSpc>
                <a:spcPct val="135000"/>
              </a:lnSpc>
            </a:pPr>
            <a:endParaRPr/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2197080" y="2470320"/>
            <a:ext cx="8824680" cy="3328560"/>
          </a:xfrm>
          <a:prstGeom prst="rect">
            <a:avLst/>
          </a:prstGeom>
          <a:noFill/>
          <a:ln>
            <a:noFill/>
          </a:ln>
        </p:spPr>
        <p:txBody>
          <a:bodyPr anchor="b" bIns="45000" lIns="90000" rIns="90000" tIns="45000"/>
          <a:p>
            <a:pPr>
              <a:lnSpc>
                <a:spcPct val="100000"/>
              </a:lnSpc>
            </a:pPr>
            <a:r>
              <a:rPr lang="pt-BR" sz="3600">
                <a:solidFill>
                  <a:srgbClr val="ffffff"/>
                </a:solidFill>
                <a:latin typeface="Century Gothic"/>
              </a:rPr>
              <a:t>O necessário financiamento: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pt-BR" sz="3600">
                <a:solidFill>
                  <a:srgbClr val="ffffff"/>
                </a:solidFill>
                <a:latin typeface="Century Gothic"/>
              </a:rPr>
              <a:t>O repasse aos municípios para fins de gestão do patrimônio da União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algn="r">
              <a:lnSpc>
                <a:spcPct val="100000"/>
              </a:lnSpc>
            </a:pPr>
            <a:endParaRPr/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59" name="Picture 10"/>
          <p:cNvPicPr/>
          <p:nvPr/>
        </p:nvPicPr>
        <p:blipFill>
          <a:blip r:embed="rId1"/>
          <a:srcRect b="0" l="3592" r="0" t="0"/>
          <a:stretch>
            <a:fillRect/>
          </a:stretch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descr="" id="160" name="Picture 12"/>
          <p:cNvPicPr/>
          <p:nvPr/>
        </p:nvPicPr>
        <p:blipFill>
          <a:blip r:embed="rId2"/>
          <a:srcRect b="0" l="35601" r="0" t="0"/>
          <a:stretch>
            <a:fillRect/>
          </a:stretch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sp>
        <p:nvSpPr>
          <p:cNvPr id="161" name="CustomShape 1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path path="circle"/>
          </a:gradFill>
          <a:ln w="9360">
            <a:noFill/>
          </a:ln>
        </p:spPr>
      </p:sp>
      <p:pic>
        <p:nvPicPr>
          <p:cNvPr descr="" id="162" name="Picture 16"/>
          <p:cNvPicPr/>
          <p:nvPr/>
        </p:nvPicPr>
        <p:blipFill>
          <a:blip r:embed="rId3"/>
          <a:srcRect b="0" l="0" r="0" t="28767"/>
          <a:stretch>
            <a:fillRect/>
          </a:stretch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descr="" id="163" name="Picture 18"/>
          <p:cNvPicPr/>
          <p:nvPr/>
        </p:nvPicPr>
        <p:blipFill>
          <a:blip r:embed="rId4"/>
          <a:srcRect b="23224" l="0" r="0" t="0"/>
          <a:stretch>
            <a:fillRect/>
          </a:stretch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164" name="CustomShape 2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65" name="CustomShape 3"/>
          <p:cNvSpPr/>
          <p:nvPr/>
        </p:nvSpPr>
        <p:spPr>
          <a:xfrm>
            <a:off x="0" y="0"/>
            <a:ext cx="12190680" cy="472968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166" name="CustomShape 4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67" name="CustomShape 5"/>
          <p:cNvSpPr/>
          <p:nvPr/>
        </p:nvSpPr>
        <p:spPr>
          <a:xfrm>
            <a:off x="8719920" y="3753720"/>
            <a:ext cx="3471120" cy="824760"/>
          </a:xfrm>
          <a:prstGeom prst="rect">
            <a:avLst/>
          </a:prstGeom>
          <a:solidFill>
            <a:srgbClr val="1e5155"/>
          </a:solidFill>
          <a:ln>
            <a:noFill/>
          </a:ln>
        </p:spPr>
      </p:sp>
      <p:sp>
        <p:nvSpPr>
          <p:cNvPr id="168" name="CustomShape 6"/>
          <p:cNvSpPr/>
          <p:nvPr/>
        </p:nvSpPr>
        <p:spPr>
          <a:xfrm>
            <a:off x="0" y="4055400"/>
            <a:ext cx="12191040" cy="280152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9080">
            <a:noFill/>
          </a:ln>
        </p:spPr>
      </p:sp>
      <p:graphicFrame>
        <p:nvGraphicFramePr>
          <p:cNvPr id="169" name="Table 7"/>
          <p:cNvGraphicFramePr/>
          <p:nvPr/>
        </p:nvGraphicFramePr>
        <p:xfrm>
          <a:off x="0" y="0"/>
          <a:ext cx="12191040" cy="7279920"/>
        </p:xfrm>
        <a:graphic>
          <a:graphicData uri="http://schemas.openxmlformats.org/drawingml/2006/table">
            <a:tbl>
              <a:tblPr/>
              <a:tblGrid>
                <a:gridCol w="4035240"/>
                <a:gridCol w="1895040"/>
                <a:gridCol w="2182680"/>
                <a:gridCol w="2182680"/>
                <a:gridCol w="1895400"/>
              </a:tblGrid>
              <a:tr h="51948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MUNICÍPIOS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VALORES (R$)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TOTAL 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1948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2016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2017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2018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ABELARDO LUZ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565,87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545,46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561,02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1.672,35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ARAQUARI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48.406,50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54.987,06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155.372,86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258.766,42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ARARANGUA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34.368,84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35.215,11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39.291,37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108.875,32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ARROIO DO SILVA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2.722,50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3.371,51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1.612,13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7.706,14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BARRA DO SUL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11.874,41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10.628,53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10.099,18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32.602,12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CAMBORIU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2.745.016,03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2.958.088,09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3.253.953,30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8.957.057,42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PICARRAS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39.839,04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58.656,81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57.684,33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156.180,18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BARRA VELHA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67.591,40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60.337,65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56.905,38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184.834,43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BIGUACU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52.794,67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59.707,32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59.681,30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172.183,29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BLUMENAU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26.225,69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31.269,60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-  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57.495,29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BOMBINHAS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443.421,10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492.018,09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559.070,28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1.494.509,47 </a:t>
                      </a:r>
                      <a:endParaRPr/>
                    </a:p>
                  </a:txBody>
                  <a:tcPr/>
                </a:tc>
              </a:tr>
              <a:tr h="5266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CAMBORIU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1.053,13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1.104,89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1.653,33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3.811,35 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dur="indefinite" id="7" nodeType="tmRoot" restart="never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70" name="Picture 10"/>
          <p:cNvPicPr/>
          <p:nvPr/>
        </p:nvPicPr>
        <p:blipFill>
          <a:blip r:embed="rId1"/>
          <a:srcRect b="0" l="3592" r="0" t="0"/>
          <a:stretch>
            <a:fillRect/>
          </a:stretch>
        </p:blipFill>
        <p:spPr>
          <a:xfrm>
            <a:off x="0" y="2669760"/>
            <a:ext cx="4035960" cy="4187160"/>
          </a:xfrm>
          <a:prstGeom prst="rect">
            <a:avLst/>
          </a:prstGeom>
          <a:ln>
            <a:noFill/>
          </a:ln>
        </p:spPr>
      </p:pic>
      <p:pic>
        <p:nvPicPr>
          <p:cNvPr descr="" id="171" name="Picture 12"/>
          <p:cNvPicPr/>
          <p:nvPr/>
        </p:nvPicPr>
        <p:blipFill>
          <a:blip r:embed="rId2"/>
          <a:srcRect b="0" l="35601" r="0" t="0"/>
          <a:stretch>
            <a:fillRect/>
          </a:stretch>
        </p:blipFill>
        <p:spPr>
          <a:xfrm>
            <a:off x="0" y="2892240"/>
            <a:ext cx="1521360" cy="2364480"/>
          </a:xfrm>
          <a:prstGeom prst="rect">
            <a:avLst/>
          </a:prstGeom>
          <a:ln>
            <a:noFill/>
          </a:ln>
        </p:spPr>
      </p:pic>
      <p:sp>
        <p:nvSpPr>
          <p:cNvPr id="172" name="CustomShape 1"/>
          <p:cNvSpPr/>
          <p:nvPr/>
        </p:nvSpPr>
        <p:spPr>
          <a:xfrm>
            <a:off x="8609040" y="1676520"/>
            <a:ext cx="2818440" cy="2818440"/>
          </a:xfrm>
          <a:prstGeom prst="ellipse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path path="circle"/>
          </a:gradFill>
          <a:ln w="9360">
            <a:noFill/>
          </a:ln>
        </p:spPr>
      </p:sp>
      <p:pic>
        <p:nvPicPr>
          <p:cNvPr descr="" id="173" name="Picture 16"/>
          <p:cNvPicPr/>
          <p:nvPr/>
        </p:nvPicPr>
        <p:blipFill>
          <a:blip r:embed="rId3"/>
          <a:srcRect b="0" l="0" r="0" t="28767"/>
          <a:stretch>
            <a:fillRect/>
          </a:stretch>
        </p:blipFill>
        <p:spPr>
          <a:xfrm>
            <a:off x="7999560" y="0"/>
            <a:ext cx="1602360" cy="1140480"/>
          </a:xfrm>
          <a:prstGeom prst="rect">
            <a:avLst/>
          </a:prstGeom>
          <a:ln>
            <a:noFill/>
          </a:ln>
        </p:spPr>
      </p:pic>
      <p:pic>
        <p:nvPicPr>
          <p:cNvPr descr="" id="174" name="Picture 18"/>
          <p:cNvPicPr/>
          <p:nvPr/>
        </p:nvPicPr>
        <p:blipFill>
          <a:blip r:embed="rId4"/>
          <a:srcRect b="23224" l="0" r="0" t="0"/>
          <a:stretch>
            <a:fillRect/>
          </a:stretch>
        </p:blipFill>
        <p:spPr>
          <a:xfrm>
            <a:off x="8605800" y="6095880"/>
            <a:ext cx="992520" cy="761040"/>
          </a:xfrm>
          <a:prstGeom prst="rect">
            <a:avLst/>
          </a:prstGeom>
          <a:ln>
            <a:noFill/>
          </a:ln>
        </p:spPr>
      </p:pic>
      <p:sp>
        <p:nvSpPr>
          <p:cNvPr id="175" name="CustomShape 2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76" name="CustomShape 3"/>
          <p:cNvSpPr/>
          <p:nvPr/>
        </p:nvSpPr>
        <p:spPr>
          <a:xfrm>
            <a:off x="0" y="0"/>
            <a:ext cx="12190680" cy="472968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177" name="CustomShape 4"/>
          <p:cNvSpPr/>
          <p:nvPr/>
        </p:nvSpPr>
        <p:spPr>
          <a:xfrm>
            <a:off x="10437840" y="0"/>
            <a:ext cx="684720" cy="114192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78" name="CustomShape 5"/>
          <p:cNvSpPr/>
          <p:nvPr/>
        </p:nvSpPr>
        <p:spPr>
          <a:xfrm>
            <a:off x="8719920" y="3753720"/>
            <a:ext cx="3471120" cy="824760"/>
          </a:xfrm>
          <a:prstGeom prst="rect">
            <a:avLst/>
          </a:prstGeom>
          <a:solidFill>
            <a:srgbClr val="1e5155"/>
          </a:solidFill>
          <a:ln>
            <a:noFill/>
          </a:ln>
        </p:spPr>
      </p:sp>
      <p:sp>
        <p:nvSpPr>
          <p:cNvPr id="179" name="CustomShape 6"/>
          <p:cNvSpPr/>
          <p:nvPr/>
        </p:nvSpPr>
        <p:spPr>
          <a:xfrm>
            <a:off x="0" y="4055400"/>
            <a:ext cx="12191040" cy="280152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9080">
            <a:noFill/>
          </a:ln>
        </p:spPr>
      </p:sp>
      <p:graphicFrame>
        <p:nvGraphicFramePr>
          <p:cNvPr id="180" name="Table 7"/>
          <p:cNvGraphicFramePr/>
          <p:nvPr/>
        </p:nvGraphicFramePr>
        <p:xfrm>
          <a:off x="0" y="0"/>
          <a:ext cx="12190680" cy="7279920"/>
        </p:xfrm>
        <a:graphic>
          <a:graphicData uri="http://schemas.openxmlformats.org/drawingml/2006/table">
            <a:tbl>
              <a:tblPr/>
              <a:tblGrid>
                <a:gridCol w="4035240"/>
                <a:gridCol w="1895040"/>
                <a:gridCol w="2182680"/>
                <a:gridCol w="2182680"/>
                <a:gridCol w="1895040"/>
              </a:tblGrid>
              <a:tr h="51948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MUNICÍPIOS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VALORES (R$)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TOTAL 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1948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2016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2017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2018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FLORIANOPOLIS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1.535.549,96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1.451.924,24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1.512.138,34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4.499.612,54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GAROPABA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122.050,11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164.691,58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131.802,86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418.544,55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GARUVA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14.172,56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19.160,96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15.161,68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48.495,20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GASPAR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19.908,58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16.635,22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20.756,00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57.299,80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GOVERNADOR CELSO RAMOS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254.864,93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282.280,03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304.220,98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841.365,94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ICARA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5.813,07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3.466,19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5.159,67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14.438,93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ILHOTA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1.419,92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1.930,25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2.041,06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5.391,23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IMARUI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2.264,52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3.027,81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2.323,36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7.615,69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IMBITUBA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89.567,64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105.676,85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73.440,86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268.685,35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ITAJAI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450.691,37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474.342,43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504.355,68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1.429.389,48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ITAPEMA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713.729,77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720.005,73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889.400,94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2.323.136,44 </a:t>
                      </a:r>
                      <a:endParaRPr/>
                    </a:p>
                  </a:txBody>
                  <a:tcPr/>
                </a:tc>
              </a:tr>
              <a:tr h="5266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ITAPOA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53.416,15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53.269,48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56.859,01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163.544,64 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